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301" r:id="rId2"/>
    <p:sldId id="300" r:id="rId3"/>
    <p:sldId id="259" r:id="rId4"/>
    <p:sldId id="260" r:id="rId5"/>
    <p:sldId id="261" r:id="rId6"/>
    <p:sldId id="262" r:id="rId7"/>
    <p:sldId id="263" r:id="rId8"/>
    <p:sldId id="271" r:id="rId9"/>
    <p:sldId id="297" r:id="rId10"/>
    <p:sldId id="272" r:id="rId11"/>
    <p:sldId id="277" r:id="rId12"/>
    <p:sldId id="274" r:id="rId13"/>
    <p:sldId id="294" r:id="rId14"/>
    <p:sldId id="279" r:id="rId15"/>
    <p:sldId id="273" r:id="rId16"/>
    <p:sldId id="302" r:id="rId17"/>
    <p:sldId id="289" r:id="rId18"/>
    <p:sldId id="280" r:id="rId19"/>
    <p:sldId id="293" r:id="rId20"/>
    <p:sldId id="287" r:id="rId21"/>
    <p:sldId id="296" r:id="rId22"/>
    <p:sldId id="266" r:id="rId23"/>
    <p:sldId id="303" r:id="rId24"/>
    <p:sldId id="281" r:id="rId25"/>
    <p:sldId id="284" r:id="rId26"/>
    <p:sldId id="283" r:id="rId27"/>
    <p:sldId id="285" r:id="rId28"/>
    <p:sldId id="286" r:id="rId29"/>
    <p:sldId id="290" r:id="rId30"/>
    <p:sldId id="292" r:id="rId31"/>
    <p:sldId id="291" r:id="rId32"/>
    <p:sldId id="267" r:id="rId33"/>
    <p:sldId id="268" r:id="rId34"/>
    <p:sldId id="269" r:id="rId35"/>
    <p:sldId id="270" r:id="rId36"/>
    <p:sldId id="258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3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7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29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6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173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2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34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7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1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1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0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9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1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9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D919D-6EDA-4AD3-98AF-0AE56621DCEC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651FEF-93DA-47C0-8480-42BDDBA4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1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Центр развития речи «Веселый язычок»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6300"/>
            <a:ext cx="4313237" cy="32328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91375" y="2398362"/>
            <a:ext cx="4313238" cy="3232851"/>
          </a:xfrm>
        </p:spPr>
      </p:pic>
    </p:spTree>
    <p:extLst>
      <p:ext uri="{BB962C8B-B14F-4D97-AF65-F5344CB8AC3E}">
        <p14:creationId xmlns:p14="http://schemas.microsoft.com/office/powerpoint/2010/main" val="28480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Мини-библиотека «Книголюб»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89213" y="2406300"/>
            <a:ext cx="4313237" cy="323285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12395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Центр музыки и театрализованной деятельности «</a:t>
            </a:r>
            <a:r>
              <a:rPr lang="ru-RU" b="1" dirty="0" err="1" smtClean="0">
                <a:solidFill>
                  <a:srgbClr val="7030A0"/>
                </a:solidFill>
              </a:rPr>
              <a:t>Талантоха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3493" y="2405899"/>
            <a:ext cx="4164676" cy="32336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69812" y="2397962"/>
            <a:ext cx="4156364" cy="3233651"/>
          </a:xfrm>
        </p:spPr>
      </p:pic>
    </p:spTree>
    <p:extLst>
      <p:ext uri="{BB962C8B-B14F-4D97-AF65-F5344CB8AC3E}">
        <p14:creationId xmlns:p14="http://schemas.microsoft.com/office/powerpoint/2010/main" val="25338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3050" y="552672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Центр изо </a:t>
            </a:r>
            <a:r>
              <a:rPr lang="ru-RU" b="1" dirty="0" smtClean="0">
                <a:solidFill>
                  <a:srgbClr val="7030A0"/>
                </a:solidFill>
              </a:rPr>
              <a:t>деятельности «Разноцветная палитра»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6300"/>
            <a:ext cx="4313237" cy="32328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8362"/>
            <a:ext cx="4313238" cy="3232851"/>
          </a:xfrm>
        </p:spPr>
      </p:pic>
    </p:spTree>
    <p:extLst>
      <p:ext uri="{BB962C8B-B14F-4D97-AF65-F5344CB8AC3E}">
        <p14:creationId xmlns:p14="http://schemas.microsoft.com/office/powerpoint/2010/main" val="13857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2961" y="577279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Выставка творческих работ для          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родителей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6300"/>
            <a:ext cx="4313237" cy="32328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21065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Центр математики и конструирования « Мудрая </a:t>
            </a:r>
            <a:r>
              <a:rPr lang="ru-RU" b="1" dirty="0" err="1" smtClean="0">
                <a:solidFill>
                  <a:srgbClr val="7030A0"/>
                </a:solidFill>
              </a:rPr>
              <a:t>совунья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6300"/>
            <a:ext cx="4313237" cy="323285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8362"/>
            <a:ext cx="4313238" cy="3232851"/>
          </a:xfrm>
        </p:spPr>
      </p:pic>
    </p:spTree>
    <p:extLst>
      <p:ext uri="{BB962C8B-B14F-4D97-AF65-F5344CB8AC3E}">
        <p14:creationId xmlns:p14="http://schemas.microsoft.com/office/powerpoint/2010/main" val="4709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750" y="223002"/>
            <a:ext cx="8911687" cy="128089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Патриотический центр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                 «</a:t>
            </a:r>
            <a:r>
              <a:rPr lang="ru-RU" b="1" dirty="0">
                <a:solidFill>
                  <a:srgbClr val="7030A0"/>
                </a:solidFill>
              </a:rPr>
              <a:t>Моя </a:t>
            </a:r>
            <a:r>
              <a:rPr lang="ru-RU" b="1" dirty="0" smtClean="0">
                <a:solidFill>
                  <a:srgbClr val="7030A0"/>
                </a:solidFill>
              </a:rPr>
              <a:t>Родина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3719" y="2047874"/>
            <a:ext cx="5037666" cy="3949702"/>
          </a:xfrm>
        </p:spPr>
      </p:pic>
    </p:spTree>
    <p:extLst>
      <p:ext uri="{BB962C8B-B14F-4D97-AF65-F5344CB8AC3E}">
        <p14:creationId xmlns:p14="http://schemas.microsoft.com/office/powerpoint/2010/main" val="6908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Мини музей «Чудо-дерево»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17613" y="1990923"/>
            <a:ext cx="4313237" cy="3234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09612" y="2611636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25460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r>
              <a:rPr lang="ru-RU" b="1" dirty="0" smtClean="0">
                <a:solidFill>
                  <a:srgbClr val="7030A0"/>
                </a:solidFill>
              </a:rPr>
              <a:t>Центр ППД «Чтобы не было беды»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*Центр труда « Уголок дежурства»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6300"/>
            <a:ext cx="4313237" cy="32328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91375" y="2398362"/>
            <a:ext cx="4313238" cy="3232851"/>
          </a:xfrm>
        </p:spPr>
      </p:pic>
    </p:spTree>
    <p:extLst>
      <p:ext uri="{BB962C8B-B14F-4D97-AF65-F5344CB8AC3E}">
        <p14:creationId xmlns:p14="http://schemas.microsoft.com/office/powerpoint/2010/main" val="16748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069" y="595535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Центр природы «Зеленая планета»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565" y="2105082"/>
            <a:ext cx="5041669" cy="3778135"/>
          </a:xfrm>
        </p:spPr>
      </p:pic>
    </p:spTree>
    <p:extLst>
      <p:ext uri="{BB962C8B-B14F-4D97-AF65-F5344CB8AC3E}">
        <p14:creationId xmlns:p14="http://schemas.microsoft.com/office/powerpoint/2010/main" val="7495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9138" y="1271587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МКДОУ </a:t>
            </a:r>
            <a:r>
              <a:rPr lang="ru-RU" sz="4000" b="1" dirty="0" smtClean="0">
                <a:solidFill>
                  <a:srgbClr val="7030A0"/>
                </a:solidFill>
              </a:rPr>
              <a:t>детский сад №</a:t>
            </a:r>
            <a:r>
              <a:rPr lang="ru-RU" sz="4000" b="1" dirty="0" smtClean="0">
                <a:solidFill>
                  <a:srgbClr val="7030A0"/>
                </a:solidFill>
              </a:rPr>
              <a:t>1 «Сибирячок</a:t>
            </a:r>
            <a:r>
              <a:rPr lang="ru-RU" sz="4000" b="1" dirty="0" smtClean="0">
                <a:solidFill>
                  <a:srgbClr val="7030A0"/>
                </a:solidFill>
              </a:rPr>
              <a:t>» с. Богучаны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подготовительная </a:t>
            </a:r>
            <a:r>
              <a:rPr lang="ru-RU" sz="4000" b="1" dirty="0" smtClean="0">
                <a:solidFill>
                  <a:srgbClr val="7030A0"/>
                </a:solidFill>
              </a:rPr>
              <a:t>группа    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«</a:t>
            </a:r>
            <a:r>
              <a:rPr lang="ru-RU" sz="4000" b="1" dirty="0" smtClean="0">
                <a:solidFill>
                  <a:srgbClr val="7030A0"/>
                </a:solidFill>
              </a:rPr>
              <a:t>Радуга»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                                                         выполнила: воспитатель </a:t>
            </a:r>
            <a:r>
              <a:rPr lang="ru-RU" dirty="0" smtClean="0"/>
              <a:t>Спивакова  </a:t>
            </a:r>
            <a:r>
              <a:rPr lang="ru-RU" smtClean="0"/>
              <a:t>Елена Александровна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5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Центр физического развития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«Будь здоров»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89213" y="2406300"/>
            <a:ext cx="4313237" cy="323285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91375" y="2398362"/>
            <a:ext cx="4313238" cy="3232851"/>
          </a:xfrm>
        </p:spPr>
      </p:pic>
    </p:spTree>
    <p:extLst>
      <p:ext uri="{BB962C8B-B14F-4D97-AF65-F5344CB8AC3E}">
        <p14:creationId xmlns:p14="http://schemas.microsoft.com/office/powerpoint/2010/main" val="26040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    </a:t>
            </a:r>
            <a:r>
              <a:rPr lang="ru-RU" sz="3200" b="1" dirty="0" smtClean="0">
                <a:solidFill>
                  <a:srgbClr val="7030A0"/>
                </a:solidFill>
              </a:rPr>
              <a:t>Центр          уединения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23013" y="1210988"/>
            <a:ext cx="5181600" cy="38851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Если ты устал дружок заходи к нам в уголок , </a:t>
            </a:r>
          </a:p>
          <a:p>
            <a:r>
              <a:rPr lang="ru-RU" sz="2400" b="1" dirty="0" smtClean="0"/>
              <a:t>Ведь в уголке уединения исчезнут все твои волнения.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347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Полифункциональ-ность</a:t>
            </a:r>
            <a:r>
              <a:rPr lang="ru-RU" sz="2400" b="1" dirty="0" smtClean="0">
                <a:solidFill>
                  <a:srgbClr val="7030A0"/>
                </a:solidFill>
              </a:rPr>
              <a:t>  материалов предполагает: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13" y="1210988"/>
            <a:ext cx="5181600" cy="38851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Возможность разнообразного использования различных составляющих предметной среды. </a:t>
            </a:r>
          </a:p>
          <a:p>
            <a:r>
              <a:rPr lang="ru-RU" sz="2000" b="1" dirty="0" smtClean="0"/>
              <a:t>Наличие полифункциональных предметов ( в т. ч. Природные материалы, предметы- заместители)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749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Наличие бросового материала, для свободной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  деятельности детей.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855" y="219075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2265977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022" y="561181"/>
            <a:ext cx="7818436" cy="13049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Центр сюжетно-ролевых игр: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         «Мы-полицейские»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89213" y="2406300"/>
            <a:ext cx="4313237" cy="32328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91375" y="2398362"/>
            <a:ext cx="4313238" cy="3232851"/>
          </a:xfrm>
        </p:spPr>
      </p:pic>
    </p:spTree>
    <p:extLst>
      <p:ext uri="{BB962C8B-B14F-4D97-AF65-F5344CB8AC3E}">
        <p14:creationId xmlns:p14="http://schemas.microsoft.com/office/powerpoint/2010/main" val="38252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«Мы-пожарники»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89213" y="2406300"/>
            <a:ext cx="4313237" cy="32328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91375" y="2398362"/>
            <a:ext cx="4313238" cy="3232851"/>
          </a:xfrm>
        </p:spPr>
      </p:pic>
    </p:spTree>
    <p:extLst>
      <p:ext uri="{BB962C8B-B14F-4D97-AF65-F5344CB8AC3E}">
        <p14:creationId xmlns:p14="http://schemas.microsoft.com/office/powerpoint/2010/main" val="7341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«Мы-доктора»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36428" y="2486522"/>
            <a:ext cx="4313237" cy="35296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37" y="2240162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23146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«Мы-повара и кулинары»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58784" y="2508762"/>
            <a:ext cx="4262690" cy="3234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8362"/>
            <a:ext cx="4313238" cy="3232851"/>
          </a:xfrm>
        </p:spPr>
      </p:pic>
    </p:spTree>
    <p:extLst>
      <p:ext uri="{BB962C8B-B14F-4D97-AF65-F5344CB8AC3E}">
        <p14:creationId xmlns:p14="http://schemas.microsoft.com/office/powerpoint/2010/main" val="30886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787" y="681260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«Мы-продавцы»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01963">
            <a:off x="1471595" y="2287450"/>
            <a:ext cx="4535431" cy="32328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1010">
            <a:off x="7130437" y="2483763"/>
            <a:ext cx="4343481" cy="3255519"/>
          </a:xfrm>
        </p:spPr>
      </p:pic>
    </p:spTree>
    <p:extLst>
      <p:ext uri="{BB962C8B-B14F-4D97-AF65-F5344CB8AC3E}">
        <p14:creationId xmlns:p14="http://schemas.microsoft.com/office/powerpoint/2010/main" val="28129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«Мы-просто модели»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6300"/>
            <a:ext cx="4313237" cy="32328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8362"/>
            <a:ext cx="4313238" cy="3232851"/>
          </a:xfrm>
        </p:spPr>
      </p:pic>
    </p:spTree>
    <p:extLst>
      <p:ext uri="{BB962C8B-B14F-4D97-AF65-F5344CB8AC3E}">
        <p14:creationId xmlns:p14="http://schemas.microsoft.com/office/powerpoint/2010/main" val="4312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7687" y="-514349"/>
            <a:ext cx="8915399" cy="691514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             Организация </a:t>
            </a:r>
            <a:r>
              <a:rPr lang="ru-RU" sz="3100" b="1" dirty="0">
                <a:solidFill>
                  <a:srgbClr val="7030A0"/>
                </a:solidFill>
              </a:rPr>
              <a:t>развивающей предметно-пространственной среды ДОУ в </a:t>
            </a:r>
            <a:r>
              <a:rPr lang="ru-RU" sz="3100" b="1" dirty="0" smtClean="0">
                <a:solidFill>
                  <a:srgbClr val="7030A0"/>
                </a:solidFill>
              </a:rPr>
              <a:t>свете требований      ФГОС:</a:t>
            </a:r>
            <a:r>
              <a:rPr lang="ru-RU" sz="3100" b="1" dirty="0">
                <a:solidFill>
                  <a:srgbClr val="7030A0"/>
                </a:solidFill>
              </a:rPr>
              <a:t/>
            </a:r>
            <a:br>
              <a:rPr lang="ru-RU" sz="3100" b="1" dirty="0">
                <a:solidFill>
                  <a:srgbClr val="7030A0"/>
                </a:solidFill>
              </a:rPr>
            </a:br>
            <a:r>
              <a:rPr lang="ru-RU" sz="1800" b="1" dirty="0"/>
              <a:t> В центре предметно-пространственной развивающей среды стоит ребенок с его запросами и интересами, а образовательное учреждение (педагогический коллектив) предлагает качественные образовательные услуги, нацеленные на развитие самобытности, уникальности и индивидуальности каждой личности.</a:t>
            </a:r>
            <a:br>
              <a:rPr lang="ru-RU" sz="1800" b="1" dirty="0"/>
            </a:br>
            <a:r>
              <a:rPr lang="ru-RU" sz="1800" b="1" dirty="0"/>
              <a:t>             По концепции С.Л. </a:t>
            </a:r>
            <a:r>
              <a:rPr lang="ru-RU" sz="1800" b="1" dirty="0" err="1"/>
              <a:t>Новоселовой</a:t>
            </a:r>
            <a:r>
              <a:rPr lang="ru-RU" sz="1800" b="1" dirty="0"/>
              <a:t> "Развивающая среда - это система материальных объектов деятельности ребенка,  функционально модернизирующая содержание развития его духовного и физического облика».</a:t>
            </a:r>
            <a:br>
              <a:rPr lang="ru-RU" sz="1800" b="1" dirty="0"/>
            </a:br>
            <a:r>
              <a:rPr lang="ru-RU" sz="1800" b="1" dirty="0"/>
              <a:t>       Основной целью ФГОС - создание такой развивающей среды, которая сможет обеспечить творческую деятельность каждого ребенка, позволяя ему реализовать собственные возможности.</a:t>
            </a:r>
            <a:br>
              <a:rPr lang="ru-RU" sz="1800" b="1" dirty="0"/>
            </a:br>
            <a:r>
              <a:rPr lang="ru-RU" sz="1800" b="1" dirty="0"/>
              <a:t>     Развивающая предметно-пространственная среда - часть образовательной среды, представляющая специально организованным пространством (групповые помещения, специальные помещения (спортивный, музыкальный зал) + прилегающая территория, находящаяся на небольшом удалении, приспособленной для реализации Программы, материалов, оборудования и инвентаря для развития детей дошкольного возраста в соответствии  с особенностями каждого возрастного этапа, охраны и укрепления их здоровья, учета особенностей.)</a:t>
            </a:r>
            <a:br>
              <a:rPr lang="ru-RU" sz="1800" b="1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1988" y="6691905"/>
            <a:ext cx="8915399" cy="112628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3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7030A0"/>
                </a:solidFill>
              </a:rPr>
              <a:t>«Мы-аптекари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парикмахеры»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89213" y="2406300"/>
            <a:ext cx="4313237" cy="3232850"/>
          </a:xfrm>
        </p:spPr>
      </p:pic>
      <p:pic>
        <p:nvPicPr>
          <p:cNvPr id="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8362"/>
            <a:ext cx="4313238" cy="32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Кафе «Лакомка»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2406300"/>
            <a:ext cx="4313237" cy="32328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8362"/>
            <a:ext cx="4313238" cy="3232851"/>
          </a:xfrm>
        </p:spPr>
      </p:pic>
    </p:spTree>
    <p:extLst>
      <p:ext uri="{BB962C8B-B14F-4D97-AF65-F5344CB8AC3E}">
        <p14:creationId xmlns:p14="http://schemas.microsoft.com/office/powerpoint/2010/main" val="1135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090" y="446088"/>
            <a:ext cx="3505199" cy="2511425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Трансформируе</a:t>
            </a:r>
            <a:r>
              <a:rPr lang="ru-RU" sz="2400" b="1" dirty="0" smtClean="0">
                <a:solidFill>
                  <a:srgbClr val="7030A0"/>
                </a:solidFill>
              </a:rPr>
              <a:t>-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err="1" smtClean="0">
                <a:solidFill>
                  <a:srgbClr val="7030A0"/>
                </a:solidFill>
              </a:rPr>
              <a:t>мость</a:t>
            </a:r>
            <a:r>
              <a:rPr lang="ru-RU" sz="2400" b="1" dirty="0" smtClean="0">
                <a:solidFill>
                  <a:srgbClr val="7030A0"/>
                </a:solidFill>
              </a:rPr>
              <a:t> пространства обеспечивает возможность изменений РПП среды в зависимости: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13" y="1210988"/>
            <a:ext cx="5181600" cy="38851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06651" y="3153569"/>
            <a:ext cx="3140076" cy="34464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От образовательной ситуации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От меняющихся интересов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От возможности детей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1690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85750"/>
            <a:ext cx="3505199" cy="11366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Вариативность среды      предполагает: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13" y="1210988"/>
            <a:ext cx="5181600" cy="38851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Наличие различных пространств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Периодическую сменяемость игрового материала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Разнообразие материалов и игрушек для обеспечения свободного выбора детьми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Появление новых предметов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144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Доступность среды предполагает: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13" y="1210988"/>
            <a:ext cx="5181600" cy="38851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Доступность для воспитанников всех помещений где осуществляется образовательная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Свободный доступ к играм, игрушкам, пособиям, обеспечивающим все виды детской активности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Исправность и сохранность материалов и оборудования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3622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Безопасность среды: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1" y="2734406"/>
            <a:ext cx="5181600" cy="286715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719993"/>
            <a:ext cx="3505199" cy="42624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 smtClean="0"/>
              <a:t>Соответствие всех ее элементов по обеспечению надежности и безопасности 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7641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0/970707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462" y="685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275" y="-628650"/>
            <a:ext cx="8915399" cy="311704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Создавая предметно-развивающую среду необходимо помнить: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3424" y="1528763"/>
            <a:ext cx="8915399" cy="5329237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Среда должна выполнять образовательную, развивающую, воспитывающую, стимулирующую, организованную, коммуникативную функции. Но самое главное – она должна работать на развитие самостоятельности и самодеятельности ребенка.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Необходимо гибкое и вариативное использование пространства. Среда должна служить удовлетворению потребностей и интересов ребенка.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Форма и дизайн предметов ориентирована на безопасность и возраст детей.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Элементы декора должны быть легко сменяемыми.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В каждой группе необходимо предусмотреть место для детской экспериментальной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6444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813" y="166687"/>
            <a:ext cx="9512300" cy="5019676"/>
          </a:xfrm>
        </p:spPr>
        <p:txBody>
          <a:bodyPr>
            <a:noAutofit/>
          </a:bodyPr>
          <a:lstStyle/>
          <a:p>
            <a:r>
              <a:rPr lang="ru-RU" sz="1800" b="1" dirty="0"/>
              <a:t>6. Организуя предметную пространственную среду в групповом помещении необходимо учитывать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7</a:t>
            </a:r>
            <a:r>
              <a:rPr lang="ru-RU" sz="1800" b="1" dirty="0"/>
              <a:t>. Цветовая палитра должна быть представлена теплыми, пастельными тонами.</a:t>
            </a:r>
            <a:br>
              <a:rPr lang="ru-RU" sz="1800" b="1" dirty="0"/>
            </a:br>
            <a:r>
              <a:rPr lang="ru-RU" sz="1800" b="1" dirty="0"/>
              <a:t>8. При создании развивающего пространства в групповом помещении необходимо учитывать ведущую роль игровой деятельности.</a:t>
            </a:r>
            <a:br>
              <a:rPr lang="ru-RU" sz="1800" b="1" dirty="0"/>
            </a:br>
            <a:r>
              <a:rPr lang="ru-RU" sz="1800" b="1" dirty="0"/>
              <a:t>9. Предметно-развивающая среда группы должна меняться в зависимости от возрастных особенностей детей, периода обучения, образовательной программы.</a:t>
            </a:r>
            <a:br>
              <a:rPr lang="ru-RU" sz="1800" b="1" dirty="0"/>
            </a:br>
            <a:r>
              <a:rPr lang="ru-RU" sz="1800" dirty="0"/>
              <a:t>Таким образом, создавая предметно-развивающую среду любой возрастной группы в ДОУ, необходимо учитывать психологические основы конструктивного взаимодействия участников </a:t>
            </a:r>
            <a:r>
              <a:rPr lang="ru-RU" sz="1800" dirty="0" err="1"/>
              <a:t>воспитательно</a:t>
            </a:r>
            <a:r>
              <a:rPr lang="ru-RU" sz="1800" dirty="0"/>
              <a:t>-образовательного процесса, дизайн и эргономику современной среды дошкольного учреждения и психологические особенности возрастной группы, на которую нацелена данная среда.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4813" y="4943475"/>
            <a:ext cx="9512300" cy="2243137"/>
          </a:xfrm>
        </p:spPr>
        <p:txBody>
          <a:bodyPr>
            <a:noAutofit/>
          </a:bodyPr>
          <a:lstStyle/>
          <a:p>
            <a:r>
              <a:rPr lang="ru-RU" dirty="0"/>
              <a:t>Интеграция образовательных областей в процессе организации комплексной предметно-развивающей и игровой среды детского сада.     Необходимо обогатить среду элементами, стимулирующими познавательную, эмоциональную, двигательную деятельность детей.</a:t>
            </a:r>
          </a:p>
          <a:p>
            <a:r>
              <a:rPr lang="ru-RU" dirty="0"/>
              <a:t>Предметно-пространственная среда организуется так, чтобы каждый ребенок имел возможность свободно заниматься любимым делом.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6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425" y="0"/>
            <a:ext cx="10104436" cy="17573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Основные составляющие при проектировании предметно – пространственной развивающей среды в группе: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27" y="1628775"/>
            <a:ext cx="10318748" cy="428113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Пространство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Время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Предметное окружение</a:t>
            </a:r>
          </a:p>
          <a:p>
            <a:r>
              <a:rPr lang="ru-RU" b="1" dirty="0" smtClean="0"/>
              <a:t>Такое проектирование среды показывает ее влияние на развитие ребенка. Проектирование среды с использованием таких составляющих позволяет представить все особенности жизнедеятельности ребенка в среде. Успешность влияния развивающей среды на ребенка обусловлена ее активностью в этой среде. Вся организация педагогического процесса предполагает свободу передвижения ребенка. В среде необходимо выделить следующие зоны для разного вида активности: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Рабочая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Активная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Спокойная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102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512" y="-990600"/>
            <a:ext cx="8915399" cy="31170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Развивающая предметно – пространственная среда должна быть: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35110" y="1348507"/>
            <a:ext cx="8915399" cy="525231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b="1" dirty="0" smtClean="0"/>
              <a:t>Содержательно – насыщенной.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Полифункциональной ( много функций)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Трансформируемой (возможность изменять ППС в зависимости от ситуации, интересов и возможностей)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Вариативной (периодическую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детей)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Доступной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Безопасной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04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-561975"/>
            <a:ext cx="8915399" cy="311704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Пространственная среда включает в себя совокупность пространств, в которой должны прослеживаться определенные направления и образовательные области, их 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3810" y="2010895"/>
            <a:ext cx="8915399" cy="414701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b="1" dirty="0" smtClean="0"/>
              <a:t>Познавательное развитие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Социально – коммуникативное развитие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Речевое развитие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Художественно – эстетическое развитие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Физическое развитие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4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09822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Ц</a:t>
            </a:r>
            <a:r>
              <a:rPr lang="ru-RU" b="1" dirty="0" smtClean="0">
                <a:solidFill>
                  <a:srgbClr val="7030A0"/>
                </a:solidFill>
              </a:rPr>
              <a:t>ентры развивающей  среды в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нашей группе                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803" y="2276475"/>
            <a:ext cx="515802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622</TotalTime>
  <Words>575</Words>
  <Application>Microsoft Office PowerPoint</Application>
  <PresentationFormat>Произвольный</PresentationFormat>
  <Paragraphs>77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Легкий дым</vt:lpstr>
      <vt:lpstr>Презентация PowerPoint</vt:lpstr>
      <vt:lpstr> МКДОУ детский сад №1 «Сибирячок» с. Богучаны подготовительная группа      «Радуга»</vt:lpstr>
      <vt:lpstr>             Организация развивающей предметно-пространственной среды ДОУ в свете требований      ФГОС:  В центре предметно-пространственной развивающей среды стоит ребенок с его запросами и интересами, а образовательное учреждение (педагогический коллектив) предлагает качественные образовательные услуги, нацеленные на развитие самобытности, уникальности и индивидуальности каждой личности.              По концепции С.Л. Новоселовой "Развивающая среда - это система материальных объектов деятельности ребенка,  функционально модернизирующая содержание развития его духовного и физического облика».        Основной целью ФГОС - создание такой развивающей среды, которая сможет обеспечить творческую деятельность каждого ребенка, позволяя ему реализовать собственные возможности.      Развивающая предметно-пространственная среда - часть образовательной среды, представляющая специально организованным пространством (групповые помещения, специальные помещения (спортивный, музыкальный зал) + прилегающая территория, находящаяся на небольшом удалении, приспособленной для реализации Программы, материалов, оборудования и инвентаря для развития детей дошкольного возраста в соответствии  с особенностями каждого возрастного этапа, охраны и укрепления их здоровья, учета особенностей.) </vt:lpstr>
      <vt:lpstr>Создавая предметно-развивающую среду необходимо помнить:</vt:lpstr>
      <vt:lpstr>6. Организуя предметную пространственную среду в групповом помещении необходимо учитывать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развития.  7. Цветовая палитра должна быть представлена теплыми, пастельными тонами. 8. При создании развивающего пространства в групповом помещении необходимо учитывать ведущую роль игровой деятельности. 9. Предметно-развивающая среда группы должна меняться в зависимости от возрастных особенностей детей, периода обучения, образовательной программы. Таким образом, создавая предметно-развивающую среду любой возрастной группы в ДОУ, необходимо учитывать психологические основы конструктивного взаимодействия участников воспитательно-образовательного процесса, дизайн и эргономику современной среды дошкольного учреждения и психологические особенности возрастной группы, на которую нацелена данная среда. </vt:lpstr>
      <vt:lpstr>Основные составляющие при проектировании предметно – пространственной развивающей среды в группе:</vt:lpstr>
      <vt:lpstr>Развивающая предметно – пространственная среда должна быть:</vt:lpstr>
      <vt:lpstr>Пространственная среда включает в себя совокупность пространств, в которой должны прослеживаться определенные направления и образовательные области, их 5</vt:lpstr>
      <vt:lpstr> Центры развивающей  среды в                    нашей группе                  </vt:lpstr>
      <vt:lpstr>Центр развития речи «Веселый язычок»</vt:lpstr>
      <vt:lpstr>Мини-библиотека «Книголюб»</vt:lpstr>
      <vt:lpstr>Центр музыки и театрализованной деятельности «Талантоха»</vt:lpstr>
      <vt:lpstr>Центр изо деятельности «Разноцветная палитра»</vt:lpstr>
      <vt:lpstr>Выставка творческих работ для                              родителей</vt:lpstr>
      <vt:lpstr>          Центр математики и конструирования « Мудрая совунья»</vt:lpstr>
      <vt:lpstr>         Патриотический центр                    «Моя Родина» </vt:lpstr>
      <vt:lpstr>       Мини музей «Чудо-дерево»</vt:lpstr>
      <vt:lpstr>*Центр ППД «Чтобы не было беды» *Центр труда « Уголок дежурства» </vt:lpstr>
      <vt:lpstr>Центр природы «Зеленая планета»</vt:lpstr>
      <vt:lpstr>Центр физического развития                 «Будь здоров»</vt:lpstr>
      <vt:lpstr>    Центр          уединения</vt:lpstr>
      <vt:lpstr>Полифункциональ-ность  материалов предполагает:</vt:lpstr>
      <vt:lpstr>Наличие бросового материала, для свободной                   деятельности детей.</vt:lpstr>
      <vt:lpstr>Центр сюжетно-ролевых игр:            «Мы-полицейские» </vt:lpstr>
      <vt:lpstr>               «Мы-пожарники»</vt:lpstr>
      <vt:lpstr>                  «Мы-доктора»</vt:lpstr>
      <vt:lpstr>            «Мы-повара и кулинары»</vt:lpstr>
      <vt:lpstr>                 «Мы-продавцы»</vt:lpstr>
      <vt:lpstr>           «Мы-просто модели» </vt:lpstr>
      <vt:lpstr>                  «Мы-аптекари и                    парикмахеры»</vt:lpstr>
      <vt:lpstr>               Кафе «Лакомка»</vt:lpstr>
      <vt:lpstr>Трансформируе- мость пространства обеспечивает возможность изменений РПП среды в зависимости:</vt:lpstr>
      <vt:lpstr>Вариативность среды      предполагает:</vt:lpstr>
      <vt:lpstr>Доступность среды предполагает:</vt:lpstr>
      <vt:lpstr>Безопасность среды: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«Предметно- пространственная развивающая среда в группе  в соответствии с ФГОС»</dc:title>
  <dc:creator>Admin</dc:creator>
  <cp:lastModifiedBy>Пользователь</cp:lastModifiedBy>
  <cp:revision>51</cp:revision>
  <dcterms:created xsi:type="dcterms:W3CDTF">2017-01-09T08:58:17Z</dcterms:created>
  <dcterms:modified xsi:type="dcterms:W3CDTF">2017-01-31T07:05:21Z</dcterms:modified>
</cp:coreProperties>
</file>