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63" r:id="rId4"/>
    <p:sldId id="261" r:id="rId5"/>
    <p:sldId id="262" r:id="rId6"/>
    <p:sldId id="265" r:id="rId7"/>
    <p:sldId id="267" r:id="rId8"/>
    <p:sldId id="311" r:id="rId9"/>
    <p:sldId id="314" r:id="rId10"/>
    <p:sldId id="315" r:id="rId11"/>
    <p:sldId id="264" r:id="rId12"/>
    <p:sldId id="268" r:id="rId13"/>
    <p:sldId id="269" r:id="rId14"/>
    <p:sldId id="270" r:id="rId15"/>
    <p:sldId id="271" r:id="rId16"/>
    <p:sldId id="297" r:id="rId17"/>
    <p:sldId id="273" r:id="rId18"/>
    <p:sldId id="274" r:id="rId19"/>
    <p:sldId id="275" r:id="rId20"/>
    <p:sldId id="276" r:id="rId21"/>
    <p:sldId id="300" r:id="rId22"/>
    <p:sldId id="316" r:id="rId23"/>
    <p:sldId id="301" r:id="rId24"/>
    <p:sldId id="317" r:id="rId25"/>
    <p:sldId id="279" r:id="rId26"/>
    <p:sldId id="277" r:id="rId27"/>
    <p:sldId id="281" r:id="rId28"/>
    <p:sldId id="280" r:id="rId29"/>
    <p:sldId id="282" r:id="rId30"/>
    <p:sldId id="284" r:id="rId31"/>
    <p:sldId id="285" r:id="rId32"/>
    <p:sldId id="286" r:id="rId33"/>
    <p:sldId id="283" r:id="rId34"/>
    <p:sldId id="288" r:id="rId35"/>
    <p:sldId id="291" r:id="rId36"/>
    <p:sldId id="312" r:id="rId37"/>
    <p:sldId id="313" r:id="rId38"/>
    <p:sldId id="294" r:id="rId39"/>
    <p:sldId id="295" r:id="rId40"/>
    <p:sldId id="296" r:id="rId41"/>
    <p:sldId id="292" r:id="rId42"/>
    <p:sldId id="305" r:id="rId43"/>
    <p:sldId id="306" r:id="rId44"/>
    <p:sldId id="30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66" d="100"/>
          <a:sy n="66" d="100"/>
        </p:scale>
        <p:origin x="-150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DEBB-E5D6-4364-A7B6-02C3ED3BB2EC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EC23-0A1C-4D83-B97F-44FB0095B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DEBB-E5D6-4364-A7B6-02C3ED3BB2EC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EC23-0A1C-4D83-B97F-44FB0095B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DEBB-E5D6-4364-A7B6-02C3ED3BB2EC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EC23-0A1C-4D83-B97F-44FB0095B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DEBB-E5D6-4364-A7B6-02C3ED3BB2EC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EC23-0A1C-4D83-B97F-44FB0095B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DEBB-E5D6-4364-A7B6-02C3ED3BB2EC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EC23-0A1C-4D83-B97F-44FB0095B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DEBB-E5D6-4364-A7B6-02C3ED3BB2EC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EC23-0A1C-4D83-B97F-44FB0095B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DEBB-E5D6-4364-A7B6-02C3ED3BB2EC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EC23-0A1C-4D83-B97F-44FB0095B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DEBB-E5D6-4364-A7B6-02C3ED3BB2EC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EC23-0A1C-4D83-B97F-44FB0095B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DEBB-E5D6-4364-A7B6-02C3ED3BB2EC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EC23-0A1C-4D83-B97F-44FB0095B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DEBB-E5D6-4364-A7B6-02C3ED3BB2EC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EC23-0A1C-4D83-B97F-44FB0095B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DEBB-E5D6-4364-A7B6-02C3ED3BB2EC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EC23-0A1C-4D83-B97F-44FB0095B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4DEBB-E5D6-4364-A7B6-02C3ED3BB2EC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4EC23-0A1C-4D83-B97F-44FB0095B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7562"/>
            <a:ext cx="7772400" cy="242888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РАЗВИВАЮЩАЯ ПРЕДМЕТНО-ПРОСТРАНСТВЕННАЯ СРЕДА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в соответствии с ФГОС </a:t>
            </a:r>
            <a:br>
              <a:rPr lang="ru-RU" sz="6000" dirty="0" smtClean="0"/>
            </a:br>
            <a:r>
              <a:rPr lang="ru-RU" sz="3600" dirty="0" smtClean="0"/>
              <a:t>МКДОУ детский сад № 1 </a:t>
            </a:r>
            <a:br>
              <a:rPr lang="ru-RU" sz="3600" dirty="0" smtClean="0"/>
            </a:br>
            <a:r>
              <a:rPr lang="ru-RU" sz="3600" dirty="0" smtClean="0"/>
              <a:t>«Сибирячок» с. Богучаны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Приготовила: Н.В. Кузьмищева старший воспитатель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11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85728"/>
            <a:ext cx="4385256" cy="2928958"/>
          </a:xfrm>
          <a:prstGeom prst="rect">
            <a:avLst/>
          </a:prstGeom>
        </p:spPr>
      </p:pic>
      <p:pic>
        <p:nvPicPr>
          <p:cNvPr id="3" name="Рисунок 2" descr="DSCF11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14290"/>
            <a:ext cx="4536916" cy="3030253"/>
          </a:xfrm>
          <a:prstGeom prst="rect">
            <a:avLst/>
          </a:prstGeom>
        </p:spPr>
      </p:pic>
      <p:pic>
        <p:nvPicPr>
          <p:cNvPr id="5" name="Рисунок 4" descr="DSCF117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37908" y="3429000"/>
            <a:ext cx="4706092" cy="3429000"/>
          </a:xfrm>
          <a:prstGeom prst="rect">
            <a:avLst/>
          </a:prstGeom>
        </p:spPr>
      </p:pic>
      <p:pic>
        <p:nvPicPr>
          <p:cNvPr id="6" name="Рисунок 5" descr="DSCF117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3428976"/>
            <a:ext cx="4299184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C12116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651901" y="472384"/>
            <a:ext cx="5413374" cy="44686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ХУДОЖЕСТВЕННО ПРОДУКТИВНАЯ ДЕЯТЕЛЬНОСТЬ ДЕТЕЙ В СТАРШЕЙ ГРУППЕ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C12116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214290"/>
            <a:ext cx="7143767" cy="53578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786454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ТЕАТРАЛЬНЫЙ УГОЛОК В СТАРШЕЙ ГРУППЕ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C12116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4071934" cy="3053951"/>
          </a:xfrm>
          <a:prstGeom prst="rect">
            <a:avLst/>
          </a:prstGeom>
        </p:spPr>
      </p:pic>
      <p:pic>
        <p:nvPicPr>
          <p:cNvPr id="6" name="Рисунок 5" descr="PC1211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3857628"/>
            <a:ext cx="4000528" cy="2571744"/>
          </a:xfrm>
          <a:prstGeom prst="rect">
            <a:avLst/>
          </a:prstGeom>
        </p:spPr>
      </p:pic>
      <p:pic>
        <p:nvPicPr>
          <p:cNvPr id="7" name="Рисунок 6" descr="PC1211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4964913" y="821509"/>
            <a:ext cx="4286248" cy="3214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3429000"/>
            <a:ext cx="456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ТЕАТР МАСОК И ВЯЗАННЫЙ ПАЛЬЧИКОВЫЙ ТЕАТР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6488668"/>
            <a:ext cx="4402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ТЕАТР НА КАРАНДАШАХ И ПАЛЬЧИКОВЫЙ ТЕАТР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4714884"/>
            <a:ext cx="1613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ТЕАТР ОРИГАМИ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5715016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МУЗЫКАЛЬНЫЕ УГОЛКИ</a:t>
            </a:r>
            <a:endParaRPr lang="ru-RU" sz="24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139951" cy="2981729"/>
          </a:xfrm>
          <a:prstGeom prst="rect">
            <a:avLst/>
          </a:prstGeom>
        </p:spPr>
      </p:pic>
      <p:pic>
        <p:nvPicPr>
          <p:cNvPr id="7" name="Picture 6" descr="SAM_03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311560"/>
            <a:ext cx="2703512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AM_03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1" y="3027406"/>
            <a:ext cx="2403061" cy="383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SCN2290"/>
          <p:cNvPicPr>
            <a:picLocks noChangeAspect="1" noChangeArrowheads="1"/>
          </p:cNvPicPr>
          <p:nvPr/>
        </p:nvPicPr>
        <p:blipFill>
          <a:blip r:embed="rId5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03588" y="2072"/>
            <a:ext cx="4864100" cy="2778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1145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/>
          <a:srcRect/>
          <a:stretch/>
        </p:blipFill>
        <p:spPr>
          <a:xfrm>
            <a:off x="2656114" y="285727"/>
            <a:ext cx="4673600" cy="54594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5786454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ТЕАТРАЛЬНЫЙ УГОЛОК В ПОДГОТОВИТЕЛЬНОЙ ГРУППЕ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11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3823298" cy="2553621"/>
          </a:xfrm>
          <a:prstGeom prst="rect">
            <a:avLst/>
          </a:prstGeom>
        </p:spPr>
      </p:pic>
      <p:pic>
        <p:nvPicPr>
          <p:cNvPr id="3" name="Рисунок 2" descr="DSCF117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214291"/>
            <a:ext cx="3893938" cy="2600802"/>
          </a:xfrm>
          <a:prstGeom prst="rect">
            <a:avLst/>
          </a:prstGeom>
        </p:spPr>
      </p:pic>
      <p:pic>
        <p:nvPicPr>
          <p:cNvPr id="4" name="Рисунок 3" descr="DSCF117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3571876"/>
            <a:ext cx="3716341" cy="2482183"/>
          </a:xfrm>
          <a:prstGeom prst="rect">
            <a:avLst/>
          </a:prstGeom>
        </p:spPr>
      </p:pic>
      <p:pic>
        <p:nvPicPr>
          <p:cNvPr id="5" name="Рисунок 4" descr="DSCF117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4" y="3500438"/>
            <a:ext cx="3786182" cy="2528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2928934"/>
            <a:ext cx="349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ВЯЗАННЫЙ ПАЛЬЧИКОВЫЙ ТЕАТР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2857496"/>
            <a:ext cx="205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КУКОЛЬНЫЙ ТЕАТР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6143644"/>
            <a:ext cx="153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ТЕАТР МАСОК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6072206"/>
            <a:ext cx="232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ПЛОСКОСТНОЙ ТЕАТР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Речевое развитие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Рисунок 4" descr="PC121151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2370633" y="1344088"/>
            <a:ext cx="4402735" cy="47149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928794" y="5786454"/>
            <a:ext cx="5486400" cy="8048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УГОЛОК РЕЧЕВОГО РАЗВИТИЯ ДЕТЕЙ В СТАРШЕЙ ГРУППЕ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C12115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5255" y="0"/>
            <a:ext cx="7810521" cy="58578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5857892"/>
            <a:ext cx="606586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ВЫСТАВКА РАБОТ ДЕТЕЙ  СТАРШЕЙ ГРУППЫ</a:t>
            </a:r>
          </a:p>
          <a:p>
            <a:pPr algn="ctr"/>
            <a:r>
              <a:rPr lang="ru-RU" sz="2400" dirty="0" smtClean="0"/>
              <a:t> «МАЛЕНЬКИЕ РИФМОПЛЕТЫ»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C12115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214290"/>
            <a:ext cx="7762928" cy="56079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857892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НАСТОЛЬНО-ДИДАКТИЧЕСКАЯ ИГРА В СТАРШЕЙ ГРУППЕ «ПОДБЕРИ РИФМУ»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Создавая развивающую среду, мы учитывали возрастные и индивидуальные особенности детей. Столы в учебной зоне с регулируемыми ножками. Каждый стол промаркирован в соответствии с ростом </a:t>
            </a:r>
            <a:r>
              <a:rPr lang="ru-RU" dirty="0" smtClean="0"/>
              <a:t>детей.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В учебной зоне размещены: центр творчества, мастерская, уголок природы, </a:t>
            </a:r>
            <a:r>
              <a:rPr lang="ru-RU" dirty="0" err="1"/>
              <a:t>минибиблиотека</a:t>
            </a:r>
            <a:r>
              <a:rPr lang="ru-RU" dirty="0"/>
              <a:t>, </a:t>
            </a:r>
            <a:r>
              <a:rPr lang="ru-RU" dirty="0" err="1"/>
              <a:t>минимузей</a:t>
            </a:r>
            <a:r>
              <a:rPr lang="ru-RU" dirty="0"/>
              <a:t>, уголок музыкального </a:t>
            </a:r>
            <a:r>
              <a:rPr lang="ru-RU" dirty="0" smtClean="0"/>
              <a:t>развития. </a:t>
            </a:r>
            <a:r>
              <a:rPr lang="ru-RU" dirty="0"/>
              <a:t>Такое размещение связано с тем, что расположенные рядом столы и стулья позволяют использовать эти «функциональные помещения» как на занятиях, так и в свободной деятельности, </a:t>
            </a:r>
            <a:r>
              <a:rPr lang="ru-RU" dirty="0" smtClean="0"/>
              <a:t>и в </a:t>
            </a:r>
            <a:r>
              <a:rPr lang="ru-RU" dirty="0"/>
              <a:t>индивидуальной работе с детьми</a:t>
            </a:r>
            <a:r>
              <a:rPr lang="ru-RU" dirty="0" smtClean="0"/>
              <a:t>. Некоторые уголки вынесены в приемные и спальни.</a:t>
            </a:r>
          </a:p>
          <a:p>
            <a:pPr marL="0" indent="0" algn="just">
              <a:buNone/>
            </a:pPr>
            <a:r>
              <a:rPr lang="ru-RU" dirty="0" smtClean="0"/>
              <a:t>Развивающая предметно-пространственная среда  выстроена с учетом образовательных областей государственного стандарта.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3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C12115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4722" y="214290"/>
            <a:ext cx="8001055" cy="60007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0232" y="6286520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БИБЛИОТЕКА В СТАРШЕЙ ГРУППЕ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117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01" y="18634"/>
            <a:ext cx="7976178" cy="59821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6053138"/>
            <a:ext cx="6135712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БИБЛИОТЕКА В ПОДГОТОВИТЕЛЬНОЙ ГРУППЕ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" y="0"/>
            <a:ext cx="9124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118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48" y="214290"/>
            <a:ext cx="8096829" cy="60726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6215082"/>
            <a:ext cx="8286808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ИГРЫ ПО РАЗВИТИЮ РЕЧИ В ПОДГОТОВИТЕЛЬНОЙ ГРУППЕ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72140"/>
            <a:ext cx="41148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Уголки математики.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185557"/>
            <a:ext cx="1872208" cy="3672443"/>
          </a:xfrm>
        </p:spPr>
      </p:pic>
      <p:pic>
        <p:nvPicPr>
          <p:cNvPr id="5" name="Рисунок 4" descr="DSCF118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89562"/>
            <a:ext cx="4348786" cy="2904600"/>
          </a:xfrm>
          <a:prstGeom prst="rect">
            <a:avLst/>
          </a:prstGeom>
        </p:spPr>
      </p:pic>
      <p:pic>
        <p:nvPicPr>
          <p:cNvPr id="6" name="Рисунок 5" descr="DSCF11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6311499" y="3913495"/>
            <a:ext cx="3351524" cy="2238518"/>
          </a:xfrm>
          <a:prstGeom prst="rect">
            <a:avLst/>
          </a:prstGeom>
        </p:spPr>
      </p:pic>
      <p:pic>
        <p:nvPicPr>
          <p:cNvPr id="7" name="Рисунок 6" descr="DSCF117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544" y="2204864"/>
            <a:ext cx="3926240" cy="26223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472" y="565832"/>
            <a:ext cx="39405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Познавательное </a:t>
            </a:r>
          </a:p>
          <a:p>
            <a:pPr algn="ctr"/>
            <a:r>
              <a:rPr lang="ru-RU" sz="3200" b="1" dirty="0" smtClean="0">
                <a:latin typeface="Bookman Old Style" pitchFamily="18" charset="0"/>
              </a:rPr>
              <a:t>развитие</a:t>
            </a:r>
            <a:endParaRPr lang="ru-RU" sz="32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32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УГОЛОК МАТЕМАТИЧЕСКОГО РАЗВИТИЯ В СТАРШЕЙ ГРУППЕ</a:t>
            </a:r>
            <a:endParaRPr lang="ru-RU" dirty="0"/>
          </a:p>
        </p:txBody>
      </p:sp>
      <p:pic>
        <p:nvPicPr>
          <p:cNvPr id="4" name="Содержимое 3" descr="PC12113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2107389" y="1630364"/>
            <a:ext cx="492922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C12113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2976" y="125791"/>
            <a:ext cx="7261799" cy="54463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3042" y="5572140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РАЗВИТИЕ ЗРИТЕЛЬНОЙ ПАМЯТИ ДЕТЕЙ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АВТОРСКИЕ ИГРЫ МАТЕМАТИЧЕСКОГО СОДЕРЖАНИЯ</a:t>
            </a:r>
            <a:endParaRPr lang="ru-RU" dirty="0"/>
          </a:p>
        </p:txBody>
      </p:sp>
      <p:pic>
        <p:nvPicPr>
          <p:cNvPr id="5" name="Содержимое 4" descr="PC12113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C12113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1000100" y="5643578"/>
            <a:ext cx="2463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ЛОГИЧЕСКИЕ БЛОКИ И </a:t>
            </a:r>
          </a:p>
          <a:p>
            <a:pPr algn="ctr"/>
            <a:r>
              <a:rPr lang="ru-RU" dirty="0" smtClean="0"/>
              <a:t>ФИГУРЫ ДЬЕНЕША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5786454"/>
            <a:ext cx="226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ИГРЫ ВОСКОБОВИЧА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C12113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70714"/>
            <a:ext cx="3731154" cy="2972533"/>
          </a:xfrm>
        </p:spPr>
      </p:pic>
      <p:pic>
        <p:nvPicPr>
          <p:cNvPr id="6" name="Рисунок 5" descr="PC1211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14546" y="3571876"/>
            <a:ext cx="4071966" cy="2357454"/>
          </a:xfrm>
          <a:prstGeom prst="rect">
            <a:avLst/>
          </a:prstGeom>
        </p:spPr>
      </p:pic>
      <p:pic>
        <p:nvPicPr>
          <p:cNvPr id="9" name="Рисунок 8" descr="PC1211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214290"/>
            <a:ext cx="3786182" cy="2839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348" y="3214686"/>
            <a:ext cx="243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 «ВСТАВЬ ЧИСЛО»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86380" y="3143248"/>
            <a:ext cx="243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 «ПОДСЧИТАЙКА»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71670" y="5934670"/>
            <a:ext cx="4368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ИГРА НА ОРИЕНТИРОВКУ В ПРОСТРАНСТВЕ</a:t>
            </a:r>
          </a:p>
          <a:p>
            <a:pPr algn="ctr"/>
            <a:r>
              <a:rPr lang="ru-RU" dirty="0" smtClean="0"/>
              <a:t> И ИГРА НА СООТНЕСЕНИЯ КОЛИЧЕСТВА</a:t>
            </a:r>
          </a:p>
          <a:p>
            <a:pPr algn="ctr"/>
            <a:r>
              <a:rPr lang="ru-RU" dirty="0" smtClean="0"/>
              <a:t>ПРЕДМЕТОВ С ЦИФРОЙ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C12112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612278" y="575141"/>
            <a:ext cx="6178073" cy="50277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6286520"/>
            <a:ext cx="6143668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УГОЛОК БЕЗОПАСНОСТИ В СТАРШЕЙ ГРУППЕ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Физическое развитие</a:t>
            </a:r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5" name="Рисунок 4" descr="DSCF1158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765675" cy="35750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4149725"/>
            <a:ext cx="4427538" cy="8048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СПОРТИВНЫЕ УГОЛКИ</a:t>
            </a:r>
            <a:endParaRPr lang="ru-RU" sz="2400" dirty="0"/>
          </a:p>
        </p:txBody>
      </p:sp>
      <p:pic>
        <p:nvPicPr>
          <p:cNvPr id="6" name="Рисунок 5" descr="PC12113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4369976" y="2060965"/>
            <a:ext cx="5264080" cy="428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УГОЛОК ПРИРОДЫ И ЭКСПЕРЕМЕНТАЛЬНОЙ ДЕЯТЕЛЬНОСТИ ДЕТЕЙ В СТАРШЕЙ ГРУППЕ</a:t>
            </a:r>
            <a:endParaRPr lang="ru-RU" sz="3200" dirty="0"/>
          </a:p>
        </p:txBody>
      </p:sp>
      <p:pic>
        <p:nvPicPr>
          <p:cNvPr id="4" name="Содержимое 3" descr="PC12114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2074995" y="1211096"/>
            <a:ext cx="5185533" cy="5763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C1211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214290"/>
            <a:ext cx="3428992" cy="2571744"/>
          </a:xfrm>
          <a:prstGeom prst="rect">
            <a:avLst/>
          </a:prstGeom>
        </p:spPr>
      </p:pic>
      <p:pic>
        <p:nvPicPr>
          <p:cNvPr id="3" name="Рисунок 2" descr="PC1211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214290"/>
            <a:ext cx="3619493" cy="2500330"/>
          </a:xfrm>
          <a:prstGeom prst="rect">
            <a:avLst/>
          </a:prstGeom>
        </p:spPr>
      </p:pic>
      <p:pic>
        <p:nvPicPr>
          <p:cNvPr id="4" name="Рисунок 3" descr="PC12114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3286124"/>
            <a:ext cx="3524275" cy="2643206"/>
          </a:xfrm>
          <a:prstGeom prst="rect">
            <a:avLst/>
          </a:prstGeom>
        </p:spPr>
      </p:pic>
      <p:pic>
        <p:nvPicPr>
          <p:cNvPr id="5" name="Рисунок 4" descr="PC12114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86380" y="3286124"/>
            <a:ext cx="3571868" cy="2678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2786058"/>
            <a:ext cx="24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КАЛЕНДАРЬ ПРИРОДЫ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2786058"/>
            <a:ext cx="312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КАРТА ОБИТАНИЯ ЖИВОТНЫХ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6143644"/>
            <a:ext cx="261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ПРИРОДНЫЙ МАТЕРИАЛ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6000768"/>
            <a:ext cx="3191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ОБОРУДОВАНИЯ ДЛЯ ОПЫТОВ</a:t>
            </a:r>
          </a:p>
          <a:p>
            <a:pPr algn="ctr"/>
            <a:r>
              <a:rPr lang="ru-RU" dirty="0" smtClean="0"/>
              <a:t>И ЭКСПЕРИМЕНТОВ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ФЕКСИРОВАНИЕ РЕЗУЛЬТАТОВ ОПЫТОВ И ЭКСПЕРИМЕНТОВ В СТАРШЕЙ ГРУППЕ</a:t>
            </a:r>
            <a:endParaRPr lang="ru-RU" sz="3200" dirty="0"/>
          </a:p>
        </p:txBody>
      </p:sp>
      <p:pic>
        <p:nvPicPr>
          <p:cNvPr id="5" name="Содержимое 4" descr="PC12114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C12114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6053138"/>
            <a:ext cx="7643866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КАЛЕНДАРЬ ПРИРОДЫ В ПОДГОТОВИТЕЛЬНОЙ ГРУППЕ</a:t>
            </a:r>
            <a:endParaRPr lang="ru-RU" sz="2400" dirty="0"/>
          </a:p>
        </p:txBody>
      </p:sp>
      <p:pic>
        <p:nvPicPr>
          <p:cNvPr id="9" name="Рисунок 8" descr="DSCF11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43174" y="214290"/>
            <a:ext cx="4071966" cy="585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116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214290"/>
            <a:ext cx="8071428" cy="57864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6053138"/>
            <a:ext cx="8143932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ОБОРУДОВАНИЕ ДЛЯ ОПЫТОВ И ЭКСПЕРИМЕНТОВ В ПОДГОТОВИТЕЛЬНОЙ ГРУППЕ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C12112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786" y="857232"/>
            <a:ext cx="7929618" cy="51249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6053138"/>
            <a:ext cx="8143932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УГОЛОК НРАВСТВЕННО-ПАТРИОТИЧЕСКОГО ВОСПИТАНИЯ ДЕТЕЙ В СТАРШЕЙ ГРУППЕ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0"/>
            <a:ext cx="5323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Социально-коммуникативное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развитие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118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734134" y="766165"/>
            <a:ext cx="6129318" cy="45969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64" y="6053138"/>
            <a:ext cx="8715436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УГОЛОК НРАВСТВЕННО-ПАТРИОТИЧЕСКОГО ВОСПИТАНИЯ ДЕТЕЙ В ПОДГОТОВИТЕЛЬНОЙ ГРУППЕ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5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11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285728"/>
            <a:ext cx="4500563" cy="3005973"/>
          </a:xfrm>
          <a:prstGeom prst="rect">
            <a:avLst/>
          </a:prstGeom>
        </p:spPr>
      </p:pic>
      <p:pic>
        <p:nvPicPr>
          <p:cNvPr id="3" name="Рисунок 2" descr="DSCF11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33176"/>
            <a:ext cx="4421174" cy="2952948"/>
          </a:xfrm>
          <a:prstGeom prst="rect">
            <a:avLst/>
          </a:prstGeom>
        </p:spPr>
      </p:pic>
      <p:pic>
        <p:nvPicPr>
          <p:cNvPr id="4" name="Рисунок 3" descr="DSCF11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8794" y="3422579"/>
            <a:ext cx="5143536" cy="34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C12113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423837" y="1576371"/>
            <a:ext cx="4038600" cy="3028950"/>
          </a:xfrm>
        </p:spPr>
      </p:pic>
      <p:pic>
        <p:nvPicPr>
          <p:cNvPr id="6" name="Содержимое 5" descr="PC12117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 rot="16200000">
            <a:off x="4638679" y="1576371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928662" y="5500702"/>
            <a:ext cx="2705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СЮЖЕТНО РОЛЕВАЯ ИГРА</a:t>
            </a:r>
          </a:p>
          <a:p>
            <a:pPr algn="ctr"/>
            <a:r>
              <a:rPr lang="ru-RU" dirty="0" smtClean="0"/>
              <a:t>«БОЛЬНИЧКА»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5500702"/>
            <a:ext cx="2705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СЮЖЕТНО РОЛЕВАЯ ИГРА</a:t>
            </a:r>
          </a:p>
          <a:p>
            <a:pPr algn="ctr"/>
            <a:r>
              <a:rPr lang="ru-RU" dirty="0" smtClean="0"/>
              <a:t>«МАГАЗИН»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C12116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142984"/>
            <a:ext cx="4324320" cy="4230232"/>
          </a:xfrm>
        </p:spPr>
      </p:pic>
      <p:pic>
        <p:nvPicPr>
          <p:cNvPr id="6" name="Содержимое 5" descr="PC12116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3438" y="1142984"/>
            <a:ext cx="4500562" cy="4230232"/>
          </a:xfrm>
        </p:spPr>
      </p:pic>
      <p:sp>
        <p:nvSpPr>
          <p:cNvPr id="7" name="TextBox 6"/>
          <p:cNvSpPr txBox="1"/>
          <p:nvPr/>
        </p:nvSpPr>
        <p:spPr>
          <a:xfrm>
            <a:off x="642910" y="5877272"/>
            <a:ext cx="2705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СЮЖЕТНО РОЛЕВАЯ ИГРА</a:t>
            </a:r>
          </a:p>
          <a:p>
            <a:pPr algn="ctr"/>
            <a:r>
              <a:rPr lang="ru-RU" dirty="0" smtClean="0"/>
              <a:t>«ПАРИХМАХЕРСКАЯ»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15274" y="5877272"/>
            <a:ext cx="2705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СЮЖЕТНО РОЛЕВАЯ ИГРА</a:t>
            </a:r>
          </a:p>
          <a:p>
            <a:pPr algn="ctr"/>
            <a:r>
              <a:rPr lang="ru-RU" dirty="0" smtClean="0"/>
              <a:t>«ДОМ»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90" y="1916832"/>
            <a:ext cx="7538926" cy="42498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620688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</a:t>
            </a:r>
            <a:r>
              <a:rPr lang="ru-RU" sz="2800" dirty="0" smtClean="0"/>
              <a:t>спальных комнатах </a:t>
            </a:r>
            <a:r>
              <a:rPr lang="ru-RU" sz="2800" dirty="0"/>
              <a:t>у нас </a:t>
            </a:r>
            <a:r>
              <a:rPr lang="ru-RU" sz="2800" dirty="0" smtClean="0"/>
              <a:t>расположены «Дорожки </a:t>
            </a:r>
            <a:r>
              <a:rPr lang="ru-RU" sz="2800" dirty="0"/>
              <a:t>здоровья».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C12116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423837" y="1362057"/>
            <a:ext cx="4038600" cy="3028950"/>
          </a:xfrm>
        </p:spPr>
      </p:pic>
      <p:pic>
        <p:nvPicPr>
          <p:cNvPr id="6" name="Содержимое 5" descr="PC12117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3438" y="1785926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1000100" y="5286388"/>
            <a:ext cx="2802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ОБОРУДОВАНИЕ ДЛЯ </a:t>
            </a:r>
          </a:p>
          <a:p>
            <a:pPr algn="ctr"/>
            <a:r>
              <a:rPr lang="ru-RU" dirty="0" smtClean="0"/>
              <a:t>СЮЖЕТНО РОЛЕВОЙ ИГРЫ</a:t>
            </a:r>
          </a:p>
          <a:p>
            <a:pPr algn="ctr"/>
            <a:r>
              <a:rPr lang="ru-RU" dirty="0" smtClean="0"/>
              <a:t>«СЛЕСАРЬ»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5286388"/>
            <a:ext cx="2705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СЮЖЕТНО РОЛЕВАЯ ИГРА</a:t>
            </a:r>
          </a:p>
          <a:p>
            <a:pPr algn="ctr"/>
            <a:r>
              <a:rPr lang="ru-RU" dirty="0" smtClean="0"/>
              <a:t>«ПОЖАРНИКИ»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C12115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4230916" y="889766"/>
            <a:ext cx="5609004" cy="42067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2776" y="580526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УГОЛКИ УЕДИНЕНИЯ И РЕЛАКСАЦИИ</a:t>
            </a:r>
            <a:endParaRPr lang="ru-RU" sz="2400" dirty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2816"/>
            <a:ext cx="4355976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118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281511" y="1632074"/>
            <a:ext cx="5096687" cy="3404130"/>
          </a:xfrm>
        </p:spPr>
      </p:pic>
      <p:pic>
        <p:nvPicPr>
          <p:cNvPr id="6" name="Содержимое 5" descr="DSCF119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 rot="16200000">
            <a:off x="4472511" y="1632072"/>
            <a:ext cx="5096689" cy="3404132"/>
          </a:xfrm>
        </p:spPr>
      </p:pic>
      <p:sp>
        <p:nvSpPr>
          <p:cNvPr id="7" name="TextBox 6"/>
          <p:cNvSpPr txBox="1"/>
          <p:nvPr/>
        </p:nvSpPr>
        <p:spPr>
          <a:xfrm>
            <a:off x="642910" y="5929330"/>
            <a:ext cx="391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СЮЖЕТНО РОЛЕВАЯ ИГРА «МАГАЗИН»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61252" y="5929330"/>
            <a:ext cx="418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СЮЖЕТНО РОЛЕВАЯ ИГРА «БОЛЬНИЧКА»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119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-171032" y="1313984"/>
            <a:ext cx="5429291" cy="3658527"/>
          </a:xfrm>
        </p:spPr>
      </p:pic>
      <p:sp>
        <p:nvSpPr>
          <p:cNvPr id="7" name="TextBox 6"/>
          <p:cNvSpPr txBox="1"/>
          <p:nvPr/>
        </p:nvSpPr>
        <p:spPr>
          <a:xfrm>
            <a:off x="642910" y="6072206"/>
            <a:ext cx="360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СЮЖЕТНО РОЛЕВАЯ ИГРА «КУХНЯ»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6000768"/>
            <a:ext cx="2758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СЮЖЕТНО РОЛЕВАЯ ИГРА </a:t>
            </a:r>
          </a:p>
          <a:p>
            <a:pPr algn="ctr"/>
            <a:r>
              <a:rPr lang="ru-RU" dirty="0" smtClean="0"/>
              <a:t>«ПАРИХМАХЕРСКАЯ»</a:t>
            </a:r>
            <a:endParaRPr lang="ru-RU" dirty="0"/>
          </a:p>
        </p:txBody>
      </p:sp>
      <p:pic>
        <p:nvPicPr>
          <p:cNvPr id="10" name="Содержимое 9" descr="DSCF119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3931458" y="1330111"/>
            <a:ext cx="5429287" cy="36262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500174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Спасибо за внимание, творческих успехов!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C121131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/>
          <a:srcRect/>
          <a:stretch/>
        </p:blipFill>
        <p:spPr>
          <a:xfrm>
            <a:off x="595327" y="32257"/>
            <a:ext cx="7793097" cy="28124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2852936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ТРЕНАЖЕРЫ  ДЛЯ ПРОВЕДЕНИЯ ГИМНАСТИКИ ДЛЯ ГЛАЗ </a:t>
            </a:r>
            <a:endParaRPr lang="ru-RU" sz="24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327" y="3795583"/>
            <a:ext cx="7909342" cy="3062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Художественно-эстетическое развитие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Рисунок 4" descr="PC121119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0" y="1464452"/>
            <a:ext cx="5286396" cy="396479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571736" y="5572140"/>
            <a:ext cx="4914896" cy="8048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МИНИ МУЗЕЙ НАРОДНОГО-ПРИКЛАДНОГО  ТВОРЧЕСТВА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C12112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0"/>
            <a:ext cx="4231220" cy="3173415"/>
          </a:xfrm>
        </p:spPr>
      </p:pic>
      <p:pic>
        <p:nvPicPr>
          <p:cNvPr id="9" name="Рисунок 8" descr="PC1211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0"/>
            <a:ext cx="4000528" cy="3214686"/>
          </a:xfrm>
          <a:prstGeom prst="rect">
            <a:avLst/>
          </a:prstGeom>
        </p:spPr>
      </p:pic>
      <p:pic>
        <p:nvPicPr>
          <p:cNvPr id="16" name="Рисунок 15" descr="PC1211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429000"/>
            <a:ext cx="4214810" cy="3161108"/>
          </a:xfrm>
          <a:prstGeom prst="rect">
            <a:avLst/>
          </a:prstGeom>
        </p:spPr>
      </p:pic>
      <p:pic>
        <p:nvPicPr>
          <p:cNvPr id="17" name="Рисунок 16" descr="PC12112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3500438"/>
            <a:ext cx="4190997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Мини-музей </a:t>
            </a:r>
            <a:r>
              <a:rPr lang="ru-RU" sz="2400" dirty="0">
                <a:solidFill>
                  <a:prstClr val="black"/>
                </a:solidFill>
              </a:rPr>
              <a:t>«В гостях у сказки» размещён в </a:t>
            </a:r>
            <a:r>
              <a:rPr lang="ru-RU" sz="2400" dirty="0" smtClean="0">
                <a:solidFill>
                  <a:prstClr val="black"/>
                </a:solidFill>
              </a:rPr>
              <a:t>средней группе «Ромашка».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540794"/>
            <a:ext cx="3886200" cy="2921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2540794"/>
            <a:ext cx="3886200" cy="2921000"/>
          </a:xfrm>
        </p:spPr>
      </p:pic>
    </p:spTree>
    <p:extLst>
      <p:ext uri="{BB962C8B-B14F-4D97-AF65-F5344CB8AC3E}">
        <p14:creationId xmlns:p14="http://schemas.microsoft.com/office/powerpoint/2010/main" val="13739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115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65725" y="142852"/>
            <a:ext cx="7429551" cy="55721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5715016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МИНИ МУЗЕЙ «КОСМИЧЕСКИЕ ДАЛИ» В ПОДГОТОВИТЕЛЬНОЙ ГРУППЕ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78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427</Words>
  <Application>Microsoft Office PowerPoint</Application>
  <PresentationFormat>Экран (4:3)</PresentationFormat>
  <Paragraphs>79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РАЗВИВАЮЩАЯ ПРЕДМЕТНО-ПРОСТРАНСТВЕННАЯ СРЕДА   в соответствии с ФГОС  МКДОУ детский сад № 1  «Сибирячок» с. Богучаны Приготовила: Н.В. Кузьмищева старший воспитатель </vt:lpstr>
      <vt:lpstr>Презентация PowerPoint</vt:lpstr>
      <vt:lpstr>Физическое развитие</vt:lpstr>
      <vt:lpstr>Презентация PowerPoint</vt:lpstr>
      <vt:lpstr>Презентация PowerPoint</vt:lpstr>
      <vt:lpstr>Художественно-эстетическое развитие</vt:lpstr>
      <vt:lpstr>Презентация PowerPoint</vt:lpstr>
      <vt:lpstr>Мини-музей «В гостях у сказки» размещён в средней группе «Ромашка».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Речевое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Уголки математики.</vt:lpstr>
      <vt:lpstr>УГОЛОК МАТЕМАТИЧЕСКОГО РАЗВИТИЯ В СТАРШЕЙ ГРУППЕ</vt:lpstr>
      <vt:lpstr>Презентация PowerPoint</vt:lpstr>
      <vt:lpstr>АВТОРСКИЕ ИГРЫ МАТЕМАТИЧЕСКОГО СОДЕРЖАНИЯ</vt:lpstr>
      <vt:lpstr>Презентация PowerPoint</vt:lpstr>
      <vt:lpstr>Презентация PowerPoint</vt:lpstr>
      <vt:lpstr>УГОЛОК ПРИРОДЫ И ЭКСПЕРЕМЕНТАЛЬНОЙ ДЕЯТЕЛЬНОСТИ ДЕТЕЙ В СТАРШЕЙ ГРУППЕ</vt:lpstr>
      <vt:lpstr>Презентация PowerPoint</vt:lpstr>
      <vt:lpstr>ФЕКСИРОВАНИЕ РЕЗУЛЬТАТОВ ОПЫТОВ И ЭКСПЕРИМЕНТОВ В СТАРШЕЙ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    в старшей группе «сказка» и подготовительной группе «радуга» в соответствии с ФГОС</dc:title>
  <dc:creator>123</dc:creator>
  <cp:lastModifiedBy>Пользователь</cp:lastModifiedBy>
  <cp:revision>68</cp:revision>
  <dcterms:created xsi:type="dcterms:W3CDTF">2014-12-13T12:17:52Z</dcterms:created>
  <dcterms:modified xsi:type="dcterms:W3CDTF">2017-01-12T15:06:31Z</dcterms:modified>
</cp:coreProperties>
</file>